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sldIdLst>
    <p:sldId id="258" r:id="rId3"/>
    <p:sldId id="262" r:id="rId4"/>
    <p:sldId id="268" r:id="rId5"/>
    <p:sldId id="259" r:id="rId6"/>
    <p:sldId id="260" r:id="rId7"/>
    <p:sldId id="261" r:id="rId8"/>
    <p:sldId id="265" r:id="rId9"/>
    <p:sldId id="264" r:id="rId10"/>
    <p:sldId id="263" r:id="rId11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F96"/>
    <a:srgbClr val="FFFFA9"/>
    <a:srgbClr val="EAAA1C"/>
    <a:srgbClr val="F3CB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837" autoAdjust="0"/>
    <p:restoredTop sz="94660"/>
  </p:normalViewPr>
  <p:slideViewPr>
    <p:cSldViewPr snapToGrid="0">
      <p:cViewPr>
        <p:scale>
          <a:sx n="70" d="100"/>
          <a:sy n="70" d="100"/>
        </p:scale>
        <p:origin x="-1248" y="-3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45B20-DB0A-4716-9766-55C8E3B9F850}" type="datetimeFigureOut">
              <a:rPr lang="fa-IR" smtClean="0"/>
              <a:t>1446/01/07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7B9C2-9E19-4BB7-8C2F-8AE67D75EBF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72677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45B20-DB0A-4716-9766-55C8E3B9F850}" type="datetimeFigureOut">
              <a:rPr lang="fa-IR" smtClean="0"/>
              <a:t>1446/01/07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7B9C2-9E19-4BB7-8C2F-8AE67D75EBF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28320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45B20-DB0A-4716-9766-55C8E3B9F850}" type="datetimeFigureOut">
              <a:rPr lang="fa-IR" smtClean="0"/>
              <a:t>1446/01/07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7B9C2-9E19-4BB7-8C2F-8AE67D75EBF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28057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45B20-DB0A-4716-9766-55C8E3B9F850}" type="datetimeFigureOut">
              <a:rPr lang="fa-IR" smtClean="0"/>
              <a:t>1446/01/07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7B9C2-9E19-4BB7-8C2F-8AE67D75EBF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63317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45B20-DB0A-4716-9766-55C8E3B9F850}" type="datetimeFigureOut">
              <a:rPr lang="fa-IR" smtClean="0"/>
              <a:t>1446/01/07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7B9C2-9E19-4BB7-8C2F-8AE67D75EBF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7964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45B20-DB0A-4716-9766-55C8E3B9F850}" type="datetimeFigureOut">
              <a:rPr lang="fa-IR" smtClean="0"/>
              <a:t>1446/01/07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7B9C2-9E19-4BB7-8C2F-8AE67D75EBF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88766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45B20-DB0A-4716-9766-55C8E3B9F850}" type="datetimeFigureOut">
              <a:rPr lang="fa-IR" smtClean="0"/>
              <a:t>1446/01/07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7B9C2-9E19-4BB7-8C2F-8AE67D75EBF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0023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45B20-DB0A-4716-9766-55C8E3B9F850}" type="datetimeFigureOut">
              <a:rPr lang="fa-IR" smtClean="0"/>
              <a:t>1446/01/07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7B9C2-9E19-4BB7-8C2F-8AE67D75EBF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77563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45B20-DB0A-4716-9766-55C8E3B9F850}" type="datetimeFigureOut">
              <a:rPr lang="fa-IR" smtClean="0"/>
              <a:t>1446/01/07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7B9C2-9E19-4BB7-8C2F-8AE67D75EBF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28955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45B20-DB0A-4716-9766-55C8E3B9F850}" type="datetimeFigureOut">
              <a:rPr lang="fa-IR" smtClean="0"/>
              <a:t>1446/01/07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7B9C2-9E19-4BB7-8C2F-8AE67D75EBF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22636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45B20-DB0A-4716-9766-55C8E3B9F850}" type="datetimeFigureOut">
              <a:rPr lang="fa-IR" smtClean="0"/>
              <a:t>1446/01/07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7B9C2-9E19-4BB7-8C2F-8AE67D75EBF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279206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11666-7D43-4500-B688-434027B869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08F-F36F-4848-9D7E-AF00D3F073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6809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11666-7D43-4500-B688-434027B869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08F-F36F-4848-9D7E-AF00D3F073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0111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11666-7D43-4500-B688-434027B869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08F-F36F-4848-9D7E-AF00D3F073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1828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11666-7D43-4500-B688-434027B869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08F-F36F-4848-9D7E-AF00D3F073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8575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11666-7D43-4500-B688-434027B869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08F-F36F-4848-9D7E-AF00D3F073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8202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11666-7D43-4500-B688-434027B869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08F-F36F-4848-9D7E-AF00D3F073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8400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11666-7D43-4500-B688-434027B869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08F-F36F-4848-9D7E-AF00D3F073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544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11666-7D43-4500-B688-434027B869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08F-F36F-4848-9D7E-AF00D3F073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0648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11666-7D43-4500-B688-434027B869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08F-F36F-4848-9D7E-AF00D3F073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753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11666-7D43-4500-B688-434027B869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08F-F36F-4848-9D7E-AF00D3F073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1052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11666-7D43-4500-B688-434027B869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08F-F36F-4848-9D7E-AF00D3F073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166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45B20-DB0A-4716-9766-55C8E3B9F850}" type="datetimeFigureOut">
              <a:rPr lang="fa-IR" smtClean="0"/>
              <a:t>1446/01/07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7B9C2-9E19-4BB7-8C2F-8AE67D75EBF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84069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FC11666-7D43-4500-B688-434027B869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rtl="0"/>
              <a:t>7/13/2024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7CEF208F-F36F-4848-9D7E-AF00D3F073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rtl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428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43036" y="1860548"/>
            <a:ext cx="9063288" cy="30534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tabLst>
                <a:tab pos="534670" algn="l"/>
                <a:tab pos="2700020" algn="ctr"/>
              </a:tabLst>
              <a:defRPr/>
            </a:pPr>
            <a:r>
              <a:rPr lang="fa-IR" sz="2600" b="1" kern="1400" dirty="0" smtClean="0">
                <a:solidFill>
                  <a:srgbClr val="3639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S Mincho" panose="02020609040205080304" pitchFamily="49" charset="-128"/>
                <a:cs typeface="B Titr" panose="00000700000000000000" pitchFamily="2" charset="-78"/>
              </a:rPr>
              <a:t>عنوان </a:t>
            </a:r>
            <a:r>
              <a:rPr lang="fa-IR" sz="2600" b="1" kern="1400" dirty="0">
                <a:solidFill>
                  <a:srgbClr val="3639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S Mincho" panose="02020609040205080304" pitchFamily="49" charset="-128"/>
                <a:cs typeface="B Titr" panose="00000700000000000000" pitchFamily="2" charset="-78"/>
              </a:rPr>
              <a:t>(</a:t>
            </a:r>
            <a:r>
              <a:rPr lang="en-US" sz="2600" b="1" kern="1400" dirty="0">
                <a:solidFill>
                  <a:srgbClr val="3639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S Mincho" panose="02020609040205080304" pitchFamily="49" charset="-128"/>
                <a:cs typeface="B Titr" panose="00000700000000000000" pitchFamily="2" charset="-78"/>
              </a:rPr>
              <a:t>B </a:t>
            </a:r>
            <a:r>
              <a:rPr lang="en-US" sz="2600" b="1" kern="1400" dirty="0" err="1">
                <a:solidFill>
                  <a:srgbClr val="3639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S Mincho" panose="02020609040205080304" pitchFamily="49" charset="-128"/>
                <a:cs typeface="B Titr" panose="00000700000000000000" pitchFamily="2" charset="-78"/>
              </a:rPr>
              <a:t>Titr</a:t>
            </a:r>
            <a:r>
              <a:rPr lang="fa-IR" sz="2600" b="1" kern="1400" dirty="0">
                <a:solidFill>
                  <a:srgbClr val="3639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S Mincho" panose="02020609040205080304" pitchFamily="49" charset="-128"/>
                <a:cs typeface="B Titr" panose="00000700000000000000" pitchFamily="2" charset="-78"/>
              </a:rPr>
              <a:t> با سایز 24)</a:t>
            </a:r>
            <a:endParaRPr lang="fa-I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3291331">
              <a:defRPr/>
            </a:pPr>
            <a:r>
              <a:rPr lang="fa-I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Times New Roman 22</a:t>
            </a:r>
            <a:r>
              <a:rPr lang="fa-I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>
              <a:lnSpc>
                <a:spcPct val="107000"/>
              </a:lnSpc>
              <a:defRPr/>
            </a:pPr>
            <a:endParaRPr lang="fa-IR" sz="2200" b="1" dirty="0">
              <a:solidFill>
                <a:srgbClr val="0189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ctr">
              <a:lnSpc>
                <a:spcPct val="107000"/>
              </a:lnSpc>
              <a:defRPr/>
            </a:pPr>
            <a:r>
              <a:rPr lang="fa-IR" sz="2200" b="1" dirty="0">
                <a:solidFill>
                  <a:srgbClr val="006F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نویسندگان (</a:t>
            </a:r>
            <a:r>
              <a:rPr lang="en-US" sz="2200" b="1" dirty="0">
                <a:solidFill>
                  <a:srgbClr val="006F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B Nazanin </a:t>
            </a:r>
            <a:r>
              <a:rPr lang="fa-IR" sz="2200" b="1" dirty="0">
                <a:solidFill>
                  <a:srgbClr val="006F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با سایز 22)</a:t>
            </a:r>
            <a:endParaRPr lang="en-US" sz="2200" dirty="0">
              <a:solidFill>
                <a:srgbClr val="006F9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defRPr/>
            </a:pPr>
            <a:endParaRPr lang="fa-IR" sz="2200" b="1" dirty="0">
              <a:solidFill>
                <a:srgbClr val="0189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ctr">
              <a:lnSpc>
                <a:spcPct val="107000"/>
              </a:lnSpc>
              <a:defRPr/>
            </a:pPr>
            <a:r>
              <a:rPr lang="fa-IR" sz="2200" b="1" dirty="0">
                <a:solidFill>
                  <a:srgbClr val="0189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سمت (</a:t>
            </a:r>
            <a:r>
              <a:rPr lang="en-US" sz="2200" b="1" dirty="0">
                <a:solidFill>
                  <a:srgbClr val="0189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B Nazanin</a:t>
            </a:r>
            <a:r>
              <a:rPr lang="fa-IR" sz="2200" b="1" dirty="0">
                <a:solidFill>
                  <a:srgbClr val="0189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با سایز 18)</a:t>
            </a:r>
            <a:endParaRPr lang="en-US" sz="2200" dirty="0">
              <a:solidFill>
                <a:srgbClr val="0189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defRPr/>
            </a:pPr>
            <a:endParaRPr lang="fa-IR" sz="2200" dirty="0">
              <a:solidFill>
                <a:srgbClr val="0189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defRPr/>
            </a:pPr>
            <a:endParaRPr lang="en-US" sz="1100" dirty="0">
              <a:solidFill>
                <a:srgbClr val="0189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defRPr/>
            </a:pPr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Corresponding author’s email (Times New Roman 16)</a:t>
            </a:r>
            <a:endParaRPr lang="en-US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80845" y="4905643"/>
            <a:ext cx="1787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1400" b="1" dirty="0">
                <a:solidFill>
                  <a:srgbClr val="006F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کد مقاله: (مثال: </a:t>
            </a:r>
            <a:r>
              <a:rPr lang="en-US" sz="1100" b="1" dirty="0">
                <a:solidFill>
                  <a:srgbClr val="006F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A-10-1-4</a:t>
            </a:r>
            <a:r>
              <a:rPr lang="fa-IR" sz="1100" b="1" dirty="0">
                <a:solidFill>
                  <a:srgbClr val="006F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sz="1400" b="1" dirty="0">
                <a:solidFill>
                  <a:srgbClr val="006F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)</a:t>
            </a:r>
            <a:endParaRPr lang="en-US" sz="1600" b="1" kern="1400" dirty="0">
              <a:solidFill>
                <a:srgbClr val="006F9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MS Mincho" panose="02020609040205080304" pitchFamily="49" charset="-128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3258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5CDEE65F-CBF8-4B37-B768-8D10EEFB9EB4}"/>
              </a:ext>
            </a:extLst>
          </p:cNvPr>
          <p:cNvCxnSpPr/>
          <p:nvPr/>
        </p:nvCxnSpPr>
        <p:spPr>
          <a:xfrm>
            <a:off x="11577710" y="0"/>
            <a:ext cx="0" cy="685800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7A89E22B-A77E-4704-8872-C544058445A0}"/>
              </a:ext>
            </a:extLst>
          </p:cNvPr>
          <p:cNvCxnSpPr/>
          <p:nvPr/>
        </p:nvCxnSpPr>
        <p:spPr>
          <a:xfrm>
            <a:off x="-14063" y="6647568"/>
            <a:ext cx="11587091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1630027" y="6243639"/>
            <a:ext cx="442912" cy="369332"/>
          </a:xfrm>
          <a:prstGeom prst="rect">
            <a:avLst/>
          </a:prstGeom>
          <a:noFill/>
          <a:ln w="12700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1">
            <a:spAutoFit/>
          </a:bodyPr>
          <a:lstStyle/>
          <a:p>
            <a:pPr algn="ctr"/>
            <a:r>
              <a:rPr lang="fa-IR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6" name="Rectangle 5"/>
          <p:cNvSpPr/>
          <p:nvPr/>
        </p:nvSpPr>
        <p:spPr>
          <a:xfrm>
            <a:off x="2068304" y="1671180"/>
            <a:ext cx="9063288" cy="451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بی نازنین حداقل 18 و حداکثر 20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8491374" y="379113"/>
            <a:ext cx="1705916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07000"/>
              </a:lnSpc>
              <a:tabLst>
                <a:tab pos="534670" algn="l"/>
                <a:tab pos="2700020" algn="ctr"/>
              </a:tabLst>
              <a:defRPr/>
            </a:pPr>
            <a:r>
              <a:rPr lang="fa-IR" sz="2400" b="1" kern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S Mincho" panose="02020609040205080304" pitchFamily="49" charset="-128"/>
                <a:cs typeface="B Titr" panose="00000700000000000000" pitchFamily="2" charset="-78"/>
              </a:rPr>
              <a:t>چکیده فارسی</a:t>
            </a:r>
          </a:p>
        </p:txBody>
      </p:sp>
    </p:spTree>
    <p:extLst>
      <p:ext uri="{BB962C8B-B14F-4D97-AF65-F5344CB8AC3E}">
        <p14:creationId xmlns:p14="http://schemas.microsoft.com/office/powerpoint/2010/main" val="4096447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44114" y="296459"/>
            <a:ext cx="213360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Abstract</a:t>
            </a:r>
            <a:endParaRPr lang="fa-I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914" y="1567544"/>
            <a:ext cx="10363200" cy="45181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180000" algn="just" rtl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Times New Roman 16-20</a:t>
            </a:r>
          </a:p>
          <a:p>
            <a:pPr marL="285750" indent="-180000" algn="just" rtl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180000" algn="just" rtl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285750" indent="-180000" algn="just" rtl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180000" algn="just" rtl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180000" algn="just" rtl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180000" algn="just" rtl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180000" algn="just" rtl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180000" algn="just" rtl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180000" algn="just" rtl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180000" algn="just" rtl="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7079" y="6352143"/>
            <a:ext cx="442912" cy="369332"/>
          </a:xfrm>
          <a:prstGeom prst="rect">
            <a:avLst/>
          </a:prstGeom>
          <a:noFill/>
          <a:ln w="127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1">
            <a:spAutoFit/>
          </a:bodyPr>
          <a:lstStyle/>
          <a:p>
            <a:pPr algn="ctr" rtl="0"/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9"/>
          <p:cNvSpPr txBox="1"/>
          <p:nvPr/>
        </p:nvSpPr>
        <p:spPr>
          <a:xfrm>
            <a:off x="1843314" y="4562494"/>
            <a:ext cx="8534400" cy="138499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en-US" sz="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Note1:</a:t>
            </a:r>
            <a:r>
              <a:rPr lang="en-US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Please prepare your file according to the current template and upload it in our website using your account.</a:t>
            </a:r>
          </a:p>
          <a:p>
            <a:pPr algn="just"/>
            <a:endParaRPr lang="en-US" sz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Note3: </a:t>
            </a:r>
            <a:r>
              <a:rPr lang="en-US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Please do not make any changes in the template including the order of sections, header, colors, etc.</a:t>
            </a:r>
          </a:p>
          <a:p>
            <a:pPr algn="just"/>
            <a:endParaRPr lang="en-US" sz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Note 4: </a:t>
            </a:r>
            <a:r>
              <a:rPr lang="en-US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Please note that at the end you will upload your presentation file as a PowerPoint file.</a:t>
            </a:r>
          </a:p>
          <a:p>
            <a:pPr algn="just"/>
            <a:endParaRPr lang="en-US" sz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43635" y="3962614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US" sz="1200" dirty="0">
                <a:solidFill>
                  <a:prstClr val="black"/>
                </a:solidFill>
              </a:rPr>
              <a:t>Just for notice! Please delete after reading.</a:t>
            </a:r>
          </a:p>
        </p:txBody>
      </p:sp>
      <p:cxnSp>
        <p:nvCxnSpPr>
          <p:cNvPr id="8" name="Curved Connector 7"/>
          <p:cNvCxnSpPr/>
          <p:nvPr/>
        </p:nvCxnSpPr>
        <p:spPr>
          <a:xfrm rot="16200000" flipH="1">
            <a:off x="3839135" y="4231546"/>
            <a:ext cx="304800" cy="228600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7159DFB0-F911-49B7-A0F0-D58B61F5D03D}"/>
              </a:ext>
            </a:extLst>
          </p:cNvPr>
          <p:cNvCxnSpPr/>
          <p:nvPr/>
        </p:nvCxnSpPr>
        <p:spPr>
          <a:xfrm>
            <a:off x="604909" y="1201003"/>
            <a:ext cx="0" cy="5656997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B39224F9-A6FB-47FA-90DF-6ECFEC8311FD}"/>
              </a:ext>
            </a:extLst>
          </p:cNvPr>
          <p:cNvCxnSpPr/>
          <p:nvPr/>
        </p:nvCxnSpPr>
        <p:spPr>
          <a:xfrm>
            <a:off x="604909" y="6647568"/>
            <a:ext cx="11587091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134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849" y="1621424"/>
            <a:ext cx="9957254" cy="451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بی نازنین حداقل 18 و حداکثر 20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8921616" y="406066"/>
            <a:ext cx="845103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07000"/>
              </a:lnSpc>
              <a:tabLst>
                <a:tab pos="534670" algn="l"/>
                <a:tab pos="2700020" algn="ctr"/>
              </a:tabLst>
              <a:defRPr/>
            </a:pPr>
            <a:r>
              <a:rPr lang="fa-IR" sz="2400" b="1" kern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S Mincho" panose="02020609040205080304" pitchFamily="49" charset="-128"/>
                <a:cs typeface="B Titr" panose="00000700000000000000" pitchFamily="2" charset="-78"/>
              </a:rPr>
              <a:t>مقدمه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644314" y="6229351"/>
            <a:ext cx="442912" cy="369332"/>
          </a:xfrm>
          <a:prstGeom prst="rect">
            <a:avLst/>
          </a:prstGeom>
          <a:noFill/>
          <a:ln w="127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1">
            <a:spAutoFit/>
          </a:bodyPr>
          <a:lstStyle/>
          <a:p>
            <a:pPr algn="ctr"/>
            <a:r>
              <a:rPr lang="fa-IR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64388" y="3897966"/>
            <a:ext cx="2362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200" dirty="0">
                <a:cs typeface="B Nazanin" panose="00000400000000000000" pitchFamily="2" charset="-78"/>
              </a:rPr>
              <a:t>لطفا پس از مطالعه این جعبه را حذف کنید.</a:t>
            </a:r>
            <a:endParaRPr lang="en-US" sz="1200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49330" y="4609935"/>
            <a:ext cx="8534400" cy="9233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fa-IR" b="1" dirty="0">
                <a:solidFill>
                  <a:srgbClr val="FF0000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توجه: </a:t>
            </a:r>
            <a:r>
              <a:rPr lang="fa-IR" dirty="0">
                <a:latin typeface="Times New Roman" panose="02020603050405020304" pitchFamily="18" charset="0"/>
                <a:cs typeface="B Nazanin" panose="00000400000000000000" pitchFamily="2" charset="-78"/>
              </a:rPr>
              <a:t>لطفا فایل خود را بر اساس فرمت آماده شده تهیه و در سایت همایش بارگذاری فرمایید.</a:t>
            </a:r>
            <a:endParaRPr lang="fa-IR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a-IR" b="1" dirty="0">
                <a:solidFill>
                  <a:srgbClr val="FF0000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توجه: </a:t>
            </a:r>
            <a:r>
              <a:rPr lang="fa-IR" dirty="0">
                <a:latin typeface="Times New Roman" panose="02020603050405020304" pitchFamily="18" charset="0"/>
                <a:cs typeface="B Nazanin" panose="00000400000000000000" pitchFamily="2" charset="-78"/>
              </a:rPr>
              <a:t>لطفا هیچ گونه تغییری در فرمت اعم از ترتیب اسلاید ها، عناوین، فونت و ... ایجاد نفرمایید.</a:t>
            </a:r>
          </a:p>
          <a:p>
            <a:pPr algn="just"/>
            <a:r>
              <a:rPr lang="fa-IR" b="1" dirty="0">
                <a:solidFill>
                  <a:srgbClr val="FF0000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توجه: </a:t>
            </a:r>
            <a:r>
              <a:rPr lang="fa-IR" dirty="0">
                <a:latin typeface="Times New Roman" panose="02020603050405020304" pitchFamily="18" charset="0"/>
                <a:cs typeface="B Nazanin" panose="00000400000000000000" pitchFamily="2" charset="-78"/>
              </a:rPr>
              <a:t>این فایل را با فرمت پاور پوینت (</a:t>
            </a:r>
            <a:r>
              <a:rPr lang="en-US" dirty="0">
                <a:latin typeface="Times New Roman" panose="02020603050405020304" pitchFamily="18" charset="0"/>
                <a:cs typeface="B Nazanin" panose="00000400000000000000" pitchFamily="2" charset="-78"/>
              </a:rPr>
              <a:t>ppt</a:t>
            </a:r>
            <a:r>
              <a:rPr lang="fa-IR" dirty="0">
                <a:latin typeface="Times New Roman" panose="02020603050405020304" pitchFamily="18" charset="0"/>
                <a:cs typeface="B Nazanin" panose="00000400000000000000" pitchFamily="2" charset="-78"/>
              </a:rPr>
              <a:t> یا </a:t>
            </a:r>
            <a:r>
              <a:rPr lang="en-US" dirty="0">
                <a:latin typeface="Times New Roman" panose="02020603050405020304" pitchFamily="18" charset="0"/>
                <a:cs typeface="B Nazanin" panose="00000400000000000000" pitchFamily="2" charset="-78"/>
              </a:rPr>
              <a:t>pptx</a:t>
            </a:r>
            <a:r>
              <a:rPr lang="fa-IR">
                <a:latin typeface="Times New Roman" panose="02020603050405020304" pitchFamily="18" charset="0"/>
                <a:cs typeface="B Nazanin" panose="00000400000000000000" pitchFamily="2" charset="-78"/>
              </a:rPr>
              <a:t>) </a:t>
            </a:r>
            <a:r>
              <a:rPr lang="fa-IR" dirty="0">
                <a:latin typeface="Times New Roman" panose="02020603050405020304" pitchFamily="18" charset="0"/>
                <a:cs typeface="B Nazanin" panose="00000400000000000000" pitchFamily="2" charset="-78"/>
              </a:rPr>
              <a:t>ارسال فرمایید.</a:t>
            </a:r>
            <a:endParaRPr lang="en-US" dirty="0">
              <a:latin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cxnSp>
        <p:nvCxnSpPr>
          <p:cNvPr id="9" name="Curved Connector 8"/>
          <p:cNvCxnSpPr/>
          <p:nvPr/>
        </p:nvCxnSpPr>
        <p:spPr>
          <a:xfrm rot="5400000">
            <a:off x="7753648" y="4242432"/>
            <a:ext cx="434970" cy="300037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03DFB1F9-D4A9-448B-B93B-5AEEA14A7B5C}"/>
              </a:ext>
            </a:extLst>
          </p:cNvPr>
          <p:cNvCxnSpPr/>
          <p:nvPr/>
        </p:nvCxnSpPr>
        <p:spPr>
          <a:xfrm>
            <a:off x="11577710" y="0"/>
            <a:ext cx="0" cy="685800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="" xmlns:a16="http://schemas.microsoft.com/office/drawing/2014/main" id="{A480DF74-7D63-46F8-8BB6-9367244C288A}"/>
              </a:ext>
            </a:extLst>
          </p:cNvPr>
          <p:cNvCxnSpPr/>
          <p:nvPr/>
        </p:nvCxnSpPr>
        <p:spPr>
          <a:xfrm>
            <a:off x="-14063" y="6647568"/>
            <a:ext cx="11587091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0250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94028C83-7343-43D2-B840-BF9E219BDC94}"/>
              </a:ext>
            </a:extLst>
          </p:cNvPr>
          <p:cNvCxnSpPr/>
          <p:nvPr/>
        </p:nvCxnSpPr>
        <p:spPr>
          <a:xfrm>
            <a:off x="11577710" y="0"/>
            <a:ext cx="0" cy="685800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3D55DD4B-58E7-4CC1-BF80-C6E5D5C6DDAB}"/>
              </a:ext>
            </a:extLst>
          </p:cNvPr>
          <p:cNvCxnSpPr/>
          <p:nvPr/>
        </p:nvCxnSpPr>
        <p:spPr>
          <a:xfrm>
            <a:off x="-14063" y="6647568"/>
            <a:ext cx="11587091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1606213" y="6272214"/>
            <a:ext cx="442912" cy="369332"/>
          </a:xfrm>
          <a:prstGeom prst="rect">
            <a:avLst/>
          </a:prstGeom>
          <a:noFill/>
          <a:ln w="12700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1">
            <a:spAutoFit/>
          </a:bodyPr>
          <a:lstStyle/>
          <a:p>
            <a:pPr algn="ctr"/>
            <a:r>
              <a:rPr lang="fa-IR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7" name="Rectangle 6"/>
          <p:cNvSpPr/>
          <p:nvPr/>
        </p:nvSpPr>
        <p:spPr>
          <a:xfrm>
            <a:off x="2067218" y="1584551"/>
            <a:ext cx="9063288" cy="451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بی نازنین حداقل 18 و حداکثر 20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8463068" y="387561"/>
            <a:ext cx="173316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07000"/>
              </a:lnSpc>
              <a:tabLst>
                <a:tab pos="534670" algn="l"/>
                <a:tab pos="2700020" algn="ctr"/>
              </a:tabLst>
              <a:defRPr/>
            </a:pPr>
            <a:r>
              <a:rPr lang="fa-IR" sz="2400" b="1" kern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S Mincho" panose="02020609040205080304" pitchFamily="49" charset="-128"/>
                <a:cs typeface="B Titr" panose="00000700000000000000" pitchFamily="2" charset="-78"/>
              </a:rPr>
              <a:t>مواد و روش‌ها</a:t>
            </a:r>
          </a:p>
        </p:txBody>
      </p:sp>
    </p:spTree>
    <p:extLst>
      <p:ext uri="{BB962C8B-B14F-4D97-AF65-F5344CB8AC3E}">
        <p14:creationId xmlns:p14="http://schemas.microsoft.com/office/powerpoint/2010/main" val="2948171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2B03F1E1-EECE-4CCB-93FA-09DD5CB82C78}"/>
              </a:ext>
            </a:extLst>
          </p:cNvPr>
          <p:cNvCxnSpPr/>
          <p:nvPr/>
        </p:nvCxnSpPr>
        <p:spPr>
          <a:xfrm>
            <a:off x="11577710" y="0"/>
            <a:ext cx="0" cy="685800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DCF25C10-F2F3-4C24-A4F9-A0573D94114C}"/>
              </a:ext>
            </a:extLst>
          </p:cNvPr>
          <p:cNvCxnSpPr/>
          <p:nvPr/>
        </p:nvCxnSpPr>
        <p:spPr>
          <a:xfrm>
            <a:off x="-14063" y="6647568"/>
            <a:ext cx="11587091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1630027" y="6243639"/>
            <a:ext cx="442912" cy="369332"/>
          </a:xfrm>
          <a:prstGeom prst="rect">
            <a:avLst/>
          </a:prstGeom>
          <a:noFill/>
          <a:ln w="127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1">
            <a:spAutoFit/>
          </a:bodyPr>
          <a:lstStyle/>
          <a:p>
            <a:pPr algn="ctr"/>
            <a:r>
              <a:rPr lang="fa-IR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6" name="Rectangle 5"/>
          <p:cNvSpPr/>
          <p:nvPr/>
        </p:nvSpPr>
        <p:spPr>
          <a:xfrm>
            <a:off x="2068304" y="1671180"/>
            <a:ext cx="9063288" cy="451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بی نازنین حداقل 18 و حداکثر 20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endParaRPr lang="en-US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E852558E-472A-43EE-878C-64FB938D479F}"/>
              </a:ext>
            </a:extLst>
          </p:cNvPr>
          <p:cNvSpPr/>
          <p:nvPr/>
        </p:nvSpPr>
        <p:spPr>
          <a:xfrm>
            <a:off x="8622901" y="375646"/>
            <a:ext cx="1481496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07000"/>
              </a:lnSpc>
              <a:tabLst>
                <a:tab pos="534670" algn="l"/>
                <a:tab pos="2700020" algn="ctr"/>
              </a:tabLst>
              <a:defRPr/>
            </a:pPr>
            <a:r>
              <a:rPr lang="fa-IR" sz="2400" b="1" kern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S Mincho" panose="02020609040205080304" pitchFamily="49" charset="-128"/>
                <a:cs typeface="B Titr" panose="00000700000000000000" pitchFamily="2" charset="-78"/>
              </a:rPr>
              <a:t>نتایج و بحث</a:t>
            </a:r>
          </a:p>
        </p:txBody>
      </p:sp>
    </p:spTree>
    <p:extLst>
      <p:ext uri="{BB962C8B-B14F-4D97-AF65-F5344CB8AC3E}">
        <p14:creationId xmlns:p14="http://schemas.microsoft.com/office/powerpoint/2010/main" val="39467126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ADBA3469-CF2E-4559-8344-EC2E3765B427}"/>
              </a:ext>
            </a:extLst>
          </p:cNvPr>
          <p:cNvCxnSpPr/>
          <p:nvPr/>
        </p:nvCxnSpPr>
        <p:spPr>
          <a:xfrm>
            <a:off x="11577710" y="0"/>
            <a:ext cx="0" cy="685800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8EBEB0FC-D00C-45C7-8304-A4364DF8A960}"/>
              </a:ext>
            </a:extLst>
          </p:cNvPr>
          <p:cNvCxnSpPr/>
          <p:nvPr/>
        </p:nvCxnSpPr>
        <p:spPr>
          <a:xfrm>
            <a:off x="-14063" y="6647568"/>
            <a:ext cx="11587091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1630027" y="6243639"/>
            <a:ext cx="442912" cy="369332"/>
          </a:xfrm>
          <a:prstGeom prst="rect">
            <a:avLst/>
          </a:prstGeom>
          <a:noFill/>
          <a:ln w="12700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1">
            <a:spAutoFit/>
          </a:bodyPr>
          <a:lstStyle/>
          <a:p>
            <a:pPr algn="ctr"/>
            <a:r>
              <a:rPr lang="fa-IR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6" name="Rectangle 5"/>
          <p:cNvSpPr/>
          <p:nvPr/>
        </p:nvSpPr>
        <p:spPr>
          <a:xfrm>
            <a:off x="2083052" y="1671180"/>
            <a:ext cx="9063288" cy="451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179388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بی نازنین حداقل 18 و حداکثر 20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</a:p>
          <a:p>
            <a:pPr marL="285750" indent="-180000" algn="just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endParaRPr lang="en-US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604065" y="371058"/>
            <a:ext cx="1481496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07000"/>
              </a:lnSpc>
              <a:tabLst>
                <a:tab pos="534670" algn="l"/>
                <a:tab pos="2700020" algn="ctr"/>
              </a:tabLst>
              <a:defRPr/>
            </a:pPr>
            <a:r>
              <a:rPr lang="fa-IR" sz="2400" b="1" kern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S Mincho" panose="02020609040205080304" pitchFamily="49" charset="-128"/>
                <a:cs typeface="B Titr" panose="00000700000000000000" pitchFamily="2" charset="-78"/>
              </a:rPr>
              <a:t>نتایج و بحث</a:t>
            </a:r>
          </a:p>
        </p:txBody>
      </p:sp>
    </p:spTree>
    <p:extLst>
      <p:ext uri="{BB962C8B-B14F-4D97-AF65-F5344CB8AC3E}">
        <p14:creationId xmlns:p14="http://schemas.microsoft.com/office/powerpoint/2010/main" val="2687188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B2F27BCB-8019-4E68-A12F-E3F9CBB27B13}"/>
              </a:ext>
            </a:extLst>
          </p:cNvPr>
          <p:cNvCxnSpPr/>
          <p:nvPr/>
        </p:nvCxnSpPr>
        <p:spPr>
          <a:xfrm>
            <a:off x="11577710" y="0"/>
            <a:ext cx="0" cy="685800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C66C6C88-76FB-40D8-A531-7F9FE5AD1E1F}"/>
              </a:ext>
            </a:extLst>
          </p:cNvPr>
          <p:cNvCxnSpPr/>
          <p:nvPr/>
        </p:nvCxnSpPr>
        <p:spPr>
          <a:xfrm>
            <a:off x="-14063" y="6647568"/>
            <a:ext cx="11587091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1630027" y="6243639"/>
            <a:ext cx="442912" cy="369332"/>
          </a:xfrm>
          <a:prstGeom prst="rect">
            <a:avLst/>
          </a:prstGeom>
          <a:noFill/>
          <a:ln w="12700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1">
            <a:spAutoFit/>
          </a:bodyPr>
          <a:lstStyle/>
          <a:p>
            <a:pPr algn="ctr"/>
            <a:r>
              <a:rPr lang="fa-IR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6" name="Rectangle 5"/>
          <p:cNvSpPr/>
          <p:nvPr/>
        </p:nvSpPr>
        <p:spPr>
          <a:xfrm>
            <a:off x="8339959" y="379758"/>
            <a:ext cx="1869423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07000"/>
              </a:lnSpc>
              <a:tabLst>
                <a:tab pos="534670" algn="l"/>
                <a:tab pos="2700020" algn="ctr"/>
              </a:tabLst>
              <a:defRPr/>
            </a:pPr>
            <a:r>
              <a:rPr lang="fa-IR" sz="2400" b="1" kern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S Mincho" panose="02020609040205080304" pitchFamily="49" charset="-128"/>
                <a:cs typeface="B Titr" panose="00000700000000000000" pitchFamily="2" charset="-78"/>
              </a:rPr>
              <a:t>شکل و یا جدول</a:t>
            </a:r>
          </a:p>
        </p:txBody>
      </p:sp>
    </p:spTree>
    <p:extLst>
      <p:ext uri="{BB962C8B-B14F-4D97-AF65-F5344CB8AC3E}">
        <p14:creationId xmlns:p14="http://schemas.microsoft.com/office/powerpoint/2010/main" val="4253358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EF325ED5-4EEA-407B-A4F2-D2F6270ED889}"/>
              </a:ext>
            </a:extLst>
          </p:cNvPr>
          <p:cNvCxnSpPr/>
          <p:nvPr/>
        </p:nvCxnSpPr>
        <p:spPr>
          <a:xfrm>
            <a:off x="11577710" y="0"/>
            <a:ext cx="0" cy="685800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3B45A717-35E5-46D7-AD80-882C94A6D01A}"/>
              </a:ext>
            </a:extLst>
          </p:cNvPr>
          <p:cNvCxnSpPr/>
          <p:nvPr/>
        </p:nvCxnSpPr>
        <p:spPr>
          <a:xfrm>
            <a:off x="-14063" y="6647568"/>
            <a:ext cx="11587091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1630027" y="6243639"/>
            <a:ext cx="442912" cy="369332"/>
          </a:xfrm>
          <a:prstGeom prst="rect">
            <a:avLst/>
          </a:prstGeom>
          <a:noFill/>
          <a:ln w="127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1">
            <a:spAutoFit/>
          </a:bodyPr>
          <a:lstStyle/>
          <a:p>
            <a:pPr algn="ctr"/>
            <a:r>
              <a:rPr lang="fa-IR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7" name="Rectangle 6"/>
          <p:cNvSpPr/>
          <p:nvPr/>
        </p:nvSpPr>
        <p:spPr>
          <a:xfrm>
            <a:off x="8284331" y="283495"/>
            <a:ext cx="225574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07000"/>
              </a:lnSpc>
              <a:tabLst>
                <a:tab pos="534670" algn="l"/>
                <a:tab pos="2700020" algn="ctr"/>
              </a:tabLst>
              <a:defRPr/>
            </a:pPr>
            <a:r>
              <a:rPr lang="en-US" sz="2400" b="1" kern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S Mincho" panose="02020609040205080304" pitchFamily="49" charset="-128"/>
                <a:cs typeface="B Titr" panose="00000700000000000000" pitchFamily="2" charset="-78"/>
              </a:rPr>
              <a:t>REFERENCES</a:t>
            </a:r>
            <a:endParaRPr lang="fa-IR" sz="2400" b="1" kern="1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MS Mincho" panose="02020609040205080304" pitchFamily="49" charset="-128"/>
              <a:cs typeface="B Titr" panose="000007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A5CE295-1F67-4E91-AAD1-3E55245F1386}"/>
              </a:ext>
            </a:extLst>
          </p:cNvPr>
          <p:cNvSpPr txBox="1"/>
          <p:nvPr/>
        </p:nvSpPr>
        <p:spPr>
          <a:xfrm>
            <a:off x="740796" y="1268510"/>
            <a:ext cx="270965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3291331">
              <a:defRPr/>
            </a:pPr>
            <a:r>
              <a:rPr lang="fa-I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Times New Roman 16</a:t>
            </a:r>
            <a:r>
              <a:rPr lang="fa-I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l" rtl="0"/>
            <a:endParaRPr lang="en-US" dirty="0"/>
          </a:p>
          <a:p>
            <a:pPr algn="l" rtl="0"/>
            <a:r>
              <a:rPr lang="en-US" dirty="0"/>
              <a:t>1-</a:t>
            </a:r>
          </a:p>
          <a:p>
            <a:pPr algn="l" rtl="0"/>
            <a:endParaRPr lang="en-US" dirty="0"/>
          </a:p>
          <a:p>
            <a:pPr algn="l" rtl="0"/>
            <a:r>
              <a:rPr lang="en-US" dirty="0"/>
              <a:t>2-</a:t>
            </a:r>
          </a:p>
          <a:p>
            <a:pPr algn="l" rtl="0"/>
            <a:endParaRPr lang="en-US" dirty="0"/>
          </a:p>
          <a:p>
            <a:pPr algn="l" rtl="0"/>
            <a:r>
              <a:rPr lang="en-US" dirty="0"/>
              <a:t>3-</a:t>
            </a:r>
          </a:p>
          <a:p>
            <a:pPr algn="l" rtl="0"/>
            <a:r>
              <a:rPr lang="en-US" dirty="0"/>
              <a:t>.</a:t>
            </a:r>
          </a:p>
          <a:p>
            <a:pPr algn="l" rtl="0"/>
            <a:r>
              <a:rPr lang="en-US" dirty="0" smtClean="0"/>
              <a:t>.</a:t>
            </a:r>
          </a:p>
          <a:p>
            <a:pPr algn="l" rtl="0"/>
            <a:r>
              <a:rPr lang="en-US" dirty="0" smtClean="0"/>
              <a:t>.</a:t>
            </a:r>
          </a:p>
          <a:p>
            <a:pPr algn="l" rtl="0"/>
            <a:r>
              <a:rPr lang="en-US" dirty="0"/>
              <a:t>.</a:t>
            </a:r>
          </a:p>
          <a:p>
            <a:pPr algn="l" rtl="0"/>
            <a:r>
              <a:rPr lang="en-US" dirty="0" smtClean="0"/>
              <a:t>.</a:t>
            </a:r>
            <a:endParaRPr lang="en-US" dirty="0"/>
          </a:p>
          <a:p>
            <a:pPr algn="l" rtl="0"/>
            <a:r>
              <a:rPr lang="en-US" dirty="0"/>
              <a:t>10-</a:t>
            </a:r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DBB492C-71FB-4D6A-8342-9A1DCD7A360A}"/>
              </a:ext>
            </a:extLst>
          </p:cNvPr>
          <p:cNvSpPr txBox="1"/>
          <p:nvPr/>
        </p:nvSpPr>
        <p:spPr>
          <a:xfrm>
            <a:off x="7004117" y="2620652"/>
            <a:ext cx="3374795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8900" algn="just">
              <a:lnSpc>
                <a:spcPct val="120000"/>
              </a:lnSpc>
              <a:spcAft>
                <a:spcPts val="600"/>
              </a:spcAft>
              <a:tabLst>
                <a:tab pos="534670" algn="l"/>
                <a:tab pos="2700020" algn="ctr"/>
              </a:tabLst>
              <a:defRPr/>
            </a:pPr>
            <a:r>
              <a:rPr lang="fa-I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B Nazanin" panose="00000400000000000000" pitchFamily="2" charset="-78"/>
              </a:rPr>
              <a:t>5 تا 10 رفرنس اصلی استفاده شده در مقاله</a:t>
            </a:r>
          </a:p>
        </p:txBody>
      </p:sp>
    </p:spTree>
    <p:extLst>
      <p:ext uri="{BB962C8B-B14F-4D97-AF65-F5344CB8AC3E}">
        <p14:creationId xmlns:p14="http://schemas.microsoft.com/office/powerpoint/2010/main" val="515402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</TotalTime>
  <Words>338</Words>
  <Application>Microsoft Office PowerPoint</Application>
  <PresentationFormat>Custom</PresentationFormat>
  <Paragraphs>117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SeeB</dc:creator>
  <cp:lastModifiedBy>Khorshidi, Mohsen</cp:lastModifiedBy>
  <cp:revision>62</cp:revision>
  <dcterms:created xsi:type="dcterms:W3CDTF">2021-07-10T09:51:47Z</dcterms:created>
  <dcterms:modified xsi:type="dcterms:W3CDTF">2024-07-13T12:11:19Z</dcterms:modified>
</cp:coreProperties>
</file>